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1" autoAdjust="0"/>
    <p:restoredTop sz="94669" autoAdjust="0"/>
  </p:normalViewPr>
  <p:slideViewPr>
    <p:cSldViewPr>
      <p:cViewPr varScale="1">
        <p:scale>
          <a:sx n="77" d="100"/>
          <a:sy n="77" d="100"/>
        </p:scale>
        <p:origin x="-1470" y="-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F22F6-CBA6-4554-AF1B-8A8712F26397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B0B63-DAF3-46BA-B0EF-B2A16281FF0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61605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BF10C-685E-4FD9-B945-337FEA35B10B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4E892-98B8-4429-A9B7-F0DD84FDB2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003425" y="744538"/>
            <a:ext cx="2790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03DB0-8171-4E6C-9FE4-76AF715B84E1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82086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7705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4663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7124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51588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39644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2544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326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0254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3896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469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8135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CFE57-1FE1-4007-ACC3-8DC95E75CDF0}" type="datetimeFigureOut">
              <a:rPr lang="ru-RU" smtClean="0"/>
              <a:pPr/>
              <a:t>02.10.2023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2203B-5D06-4B2A-90DA-81DEABC26A4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4036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8" y="59500"/>
            <a:ext cx="1116124" cy="105611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358771" y="59501"/>
            <a:ext cx="5166574" cy="1056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Arial Black" pitchFamily="34" charset="0"/>
                <a:cs typeface="Aharoni" pitchFamily="2" charset="-79"/>
              </a:rPr>
              <a:t>Чем опасна «</a:t>
            </a:r>
            <a:r>
              <a:rPr lang="ru-RU" sz="3200" b="1" dirty="0" smtClean="0">
                <a:solidFill>
                  <a:srgbClr val="C00000"/>
                </a:solidFill>
                <a:latin typeface="Arial Black" pitchFamily="34" charset="0"/>
                <a:cs typeface="Aharoni" pitchFamily="2" charset="-79"/>
              </a:rPr>
              <a:t>серая</a:t>
            </a:r>
            <a:r>
              <a:rPr lang="ru-RU" sz="3200" b="1" dirty="0" smtClean="0">
                <a:solidFill>
                  <a:schemeClr val="tx1"/>
                </a:solidFill>
                <a:latin typeface="Arial Black" pitchFamily="34" charset="0"/>
                <a:cs typeface="Aharoni" pitchFamily="2" charset="-79"/>
              </a:rPr>
              <a:t>» зарплата</a:t>
            </a:r>
            <a:r>
              <a:rPr lang="en-US" sz="3200" b="1" dirty="0" smtClean="0">
                <a:solidFill>
                  <a:schemeClr val="tx1"/>
                </a:solidFill>
                <a:latin typeface="Arial Black" pitchFamily="34" charset="0"/>
                <a:cs typeface="Aharoni" pitchFamily="2" charset="-79"/>
              </a:rPr>
              <a:t>?</a:t>
            </a:r>
            <a:endParaRPr lang="ru-RU" sz="3200" b="1" dirty="0">
              <a:solidFill>
                <a:schemeClr val="tx1"/>
              </a:solidFill>
              <a:latin typeface="Arial Black" pitchFamily="34" charset="0"/>
              <a:cs typeface="Aharoni" pitchFamily="2" charset="-79"/>
            </a:endParaRPr>
          </a:p>
        </p:txBody>
      </p:sp>
      <p:pic>
        <p:nvPicPr>
          <p:cNvPr id="1030" name="Picture 6" descr="F:\На подпись\проект\2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880" y="1259634"/>
            <a:ext cx="2520280" cy="16201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971601"/>
            <a:ext cx="2420888" cy="3096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Получая часть зарплаты в «конверте» работнику гарантированы</a:t>
            </a:r>
            <a:endParaRPr lang="ru-RU" sz="16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минимальные:</a:t>
            </a:r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Arial Black" pitchFamily="34" charset="0"/>
              </a:rPr>
              <a:t>отпускные, больничные, выходное пособие при увольнении</a:t>
            </a:r>
            <a:endParaRPr lang="ru-RU" sz="16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0629" y="3869922"/>
            <a:ext cx="2556283" cy="142215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Требуйте от работодателя официальную зарплату!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69162" y="971602"/>
            <a:ext cx="1922512" cy="19082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Вам могут отказать в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получении </a:t>
            </a:r>
            <a:r>
              <a:rPr lang="ru-RU" sz="1600" dirty="0" smtClean="0">
                <a:solidFill>
                  <a:schemeClr val="tx1"/>
                </a:solidFill>
                <a:latin typeface="Arial Black" pitchFamily="34" charset="0"/>
              </a:rPr>
              <a:t>кредита</a:t>
            </a:r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 (ипотеки)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420890" y="2879814"/>
            <a:ext cx="2448272" cy="198022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Вы рискуете   </a:t>
            </a:r>
            <a:r>
              <a:rPr lang="ru-RU" sz="1600" dirty="0" smtClean="0">
                <a:solidFill>
                  <a:schemeClr val="tx1"/>
                </a:solidFill>
                <a:latin typeface="Arial Black" pitchFamily="34" charset="0"/>
              </a:rPr>
              <a:t>не получить «серую» часть зарплаты в случае конфликта с работодателем</a:t>
            </a:r>
            <a:endParaRPr lang="ru-RU" sz="16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1026" name="Picture 2" descr="F:\На подпись\проект\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145" y="2879813"/>
            <a:ext cx="2066529" cy="10612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sp>
        <p:nvSpPr>
          <p:cNvPr id="7" name="Прямоугольник 6"/>
          <p:cNvSpPr/>
          <p:nvPr/>
        </p:nvSpPr>
        <p:spPr>
          <a:xfrm>
            <a:off x="4437112" y="3941058"/>
            <a:ext cx="2592288" cy="4149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(8172</a:t>
            </a:r>
            <a:r>
              <a:rPr lang="ru-RU" sz="2000" b="1" dirty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) 57-06-25</a:t>
            </a:r>
          </a:p>
        </p:txBody>
      </p:sp>
      <p:pic>
        <p:nvPicPr>
          <p:cNvPr id="1027" name="Picture 3" descr="F:\Новая папка\проект\отобранные\картинка труд дог труд книжка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994" y="4860034"/>
            <a:ext cx="3312368" cy="19442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Скругленный прямоугольник 8"/>
          <p:cNvSpPr/>
          <p:nvPr/>
        </p:nvSpPr>
        <p:spPr>
          <a:xfrm>
            <a:off x="80630" y="5148064"/>
            <a:ext cx="3564395" cy="16561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       Работодатель!              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Легализуй трудовые отношения</a:t>
            </a:r>
            <a:r>
              <a:rPr lang="ru-RU" sz="2000" dirty="0" smtClean="0">
                <a:solidFill>
                  <a:srgbClr val="FF0000"/>
                </a:solidFill>
                <a:cs typeface="Aharoni" pitchFamily="2" charset="-79"/>
              </a:rPr>
              <a:t>!</a:t>
            </a:r>
            <a:endParaRPr lang="ru-RU" sz="2000" dirty="0">
              <a:solidFill>
                <a:srgbClr val="FF0000"/>
              </a:solidFill>
              <a:cs typeface="Aharoni" pitchFamily="2" charset="-79"/>
            </a:endParaRPr>
          </a:p>
        </p:txBody>
      </p:sp>
      <p:pic>
        <p:nvPicPr>
          <p:cNvPr id="14" name="Picture 4" descr="F:\Новая папка\проект\25.jpe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80630" y="6804248"/>
            <a:ext cx="3276364" cy="22322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3501009" y="6516216"/>
            <a:ext cx="3356992" cy="2736304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Платить «по-серому», значит нарушать:</a:t>
            </a:r>
          </a:p>
          <a:p>
            <a:pPr algn="ctr"/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з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аконодательство РФ</a:t>
            </a:r>
          </a:p>
          <a:p>
            <a:pPr algn="ctr"/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п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рава работников</a:t>
            </a: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дискредитировать свою репутацию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! 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792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82</Words>
  <Application>Microsoft Office PowerPoint</Application>
  <PresentationFormat>Экран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работы с убыточными организациями</dc:title>
  <dc:creator>Болдырева Виктория Михайловна</dc:creator>
  <cp:lastModifiedBy>Пользователь</cp:lastModifiedBy>
  <cp:revision>27</cp:revision>
  <cp:lastPrinted>2019-05-23T12:01:16Z</cp:lastPrinted>
  <dcterms:created xsi:type="dcterms:W3CDTF">2018-02-16T12:00:02Z</dcterms:created>
  <dcterms:modified xsi:type="dcterms:W3CDTF">2023-10-02T09:41:10Z</dcterms:modified>
</cp:coreProperties>
</file>