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5" r:id="rId1"/>
    <p:sldMasterId id="2147484315" r:id="rId2"/>
    <p:sldMasterId id="2147484755" r:id="rId3"/>
  </p:sldMasterIdLst>
  <p:notesMasterIdLst>
    <p:notesMasterId r:id="rId9"/>
  </p:notesMasterIdLst>
  <p:sldIdLst>
    <p:sldId id="257" r:id="rId4"/>
    <p:sldId id="795" r:id="rId5"/>
    <p:sldId id="865" r:id="rId6"/>
    <p:sldId id="946" r:id="rId7"/>
    <p:sldId id="947" r:id="rId8"/>
  </p:sldIdLst>
  <p:sldSz cx="9144000" cy="6858000" type="screen4x3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92" autoAdjust="0"/>
    <p:restoredTop sz="94595" autoAdjust="0"/>
  </p:normalViewPr>
  <p:slideViewPr>
    <p:cSldViewPr>
      <p:cViewPr varScale="1">
        <p:scale>
          <a:sx n="69" d="100"/>
          <a:sy n="69" d="100"/>
        </p:scale>
        <p:origin x="-131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73D7DAB-27E8-4A93-8D5E-7472D6A18FA9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48C54B2C-2DC9-415A-A0EF-B636F5C7D2E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9255F11-24DD-4267-9D09-42E77DC265DA}" type="slidenum">
              <a:rPr lang="ru-RU" altLang="ru-RU"/>
              <a:pPr/>
              <a:t>2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0F014FA-A2CD-4939-B956-BDC588472F09}" type="slidenum">
              <a:rPr lang="ru-RU" altLang="ru-RU"/>
              <a:pPr/>
              <a:t>3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671412C-1430-4C0D-9172-E5447F0F0ECE}" type="slidenum">
              <a:rPr lang="ru-RU" altLang="ru-RU"/>
              <a:pPr/>
              <a:t>4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A8B56AA-46AF-4BD3-B64A-7110E93E52E4}" type="slidenum">
              <a:rPr lang="ru-RU" altLang="ru-RU"/>
              <a:pPr/>
              <a:t>5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BAD0D-CF34-494B-AB88-4FAFA01EFDCD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5637B-FB94-4980-99E0-7E7BB079526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61EB9-E6DB-487C-ABA0-C9AE0C79E55C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64B3A-22DC-46F2-B919-C1C7F58AE50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0D96E-F15C-4F0F-A61D-200B38A0E2BE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7E1F6-3494-4E45-89E4-B2C9B020206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22BC7-C379-4605-B37A-E7CD6447EF1E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6ECDC-E474-4F79-8E9B-9E24AF6B0C6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AFBCA-DB88-4706-B6F9-86363CDFCE12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ACBAC-2E6D-4A1F-BAA4-56B0C368E3E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72E26-ED51-4F2C-9C11-E2FC9599F2D5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99147-462E-43E0-B89A-F0A19471C98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31625-F1AA-4A93-8EE4-2F269F5B6C7C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4B746-F3BD-46A1-805A-7EBBE5C631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08610-F753-4BC5-9B1B-19D9DA8CC2F8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50237-CA58-4CD9-91FE-FB11FFD9ECF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F4F4D-9D60-485B-9CAB-989C5C6F1F2F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676AD-C1AB-42D2-9C42-2EDC2802194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8F25B-AA66-42B4-873A-9C77F54A914C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11230-0502-4B40-AD10-2E44EA9790C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D825D-3328-4F99-B302-4D55010257AE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15946-1226-46DA-AC68-36618C8C616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F7F9F-2412-4C6E-9327-C8AA44D9D9D8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D818D-0488-4CF3-A1FE-9C1E1048C5F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53429-8998-44C5-A990-3D3ECA2CFFF3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34053EF-BF75-474D-8419-E2934910F4E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1096E-040B-4EFD-A3B0-F4A6AB94E9E7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6A804-8A79-463E-BB43-CF899A60048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9E5F6-2E1C-4991-B732-8B65492AF897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DB1D8-0DE6-42CE-BF14-5931FDE68EA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203200" y="0"/>
            <a:ext cx="3778250" cy="6858000"/>
            <a:chOff x="203200" y="0"/>
            <a:chExt cx="3778250" cy="6858001"/>
          </a:xfrm>
        </p:grpSpPr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641350" y="0"/>
              <a:ext cx="1365250" cy="3971926"/>
            </a:xfrm>
            <a:custGeom>
              <a:avLst/>
              <a:gdLst/>
              <a:ahLst/>
              <a:cxnLst>
                <a:cxn ang="0">
                  <a:pos x="0" y="2445"/>
                </a:cxn>
                <a:cxn ang="0">
                  <a:pos x="228" y="2502"/>
                </a:cxn>
                <a:cxn ang="0">
                  <a:pos x="860" y="0"/>
                </a:cxn>
                <a:cxn ang="0">
                  <a:pos x="620" y="0"/>
                </a:cxn>
                <a:cxn ang="0">
                  <a:pos x="0" y="2445"/>
                </a:cxn>
              </a:cxnLst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7"/>
            <p:cNvSpPr/>
            <p:nvPr/>
          </p:nvSpPr>
          <p:spPr bwMode="auto">
            <a:xfrm>
              <a:off x="203200" y="0"/>
              <a:ext cx="1336675" cy="3862389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7" name="Freeform 8"/>
            <p:cNvSpPr/>
            <p:nvPr/>
          </p:nvSpPr>
          <p:spPr bwMode="auto">
            <a:xfrm>
              <a:off x="207963" y="3776664"/>
              <a:ext cx="1936750" cy="3081337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8" name="Freeform 9"/>
            <p:cNvSpPr/>
            <p:nvPr/>
          </p:nvSpPr>
          <p:spPr bwMode="auto">
            <a:xfrm>
              <a:off x="646113" y="3886201"/>
              <a:ext cx="2373312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9" name="Freeform 10"/>
            <p:cNvSpPr/>
            <p:nvPr/>
          </p:nvSpPr>
          <p:spPr bwMode="auto">
            <a:xfrm>
              <a:off x="641350" y="3881439"/>
              <a:ext cx="3340100" cy="2976562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0" name="Freeform 11"/>
            <p:cNvSpPr/>
            <p:nvPr/>
          </p:nvSpPr>
          <p:spPr bwMode="auto">
            <a:xfrm>
              <a:off x="203200" y="3771901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11" name="Freeform 12"/>
          <p:cNvSpPr>
            <a:spLocks/>
          </p:cNvSpPr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>
              <a:cxn ang="0">
                <a:pos x="228" y="57"/>
              </a:cxn>
              <a:cxn ang="0">
                <a:pos x="0" y="0"/>
              </a:cxn>
              <a:cxn ang="0">
                <a:pos x="222" y="54"/>
              </a:cxn>
              <a:cxn ang="0">
                <a:pos x="228" y="57"/>
              </a:cxn>
            </a:cxnLst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2" name="Freeform 13"/>
          <p:cNvSpPr>
            <a:spLocks/>
          </p:cNvSpPr>
          <p:nvPr/>
        </p:nvSpPr>
        <p:spPr bwMode="auto">
          <a:xfrm>
            <a:off x="560388" y="3867150"/>
            <a:ext cx="61912" cy="809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9" y="51"/>
              </a:cxn>
              <a:cxn ang="0">
                <a:pos x="3" y="0"/>
              </a:cxn>
              <a:cxn ang="0">
                <a:pos x="0" y="0"/>
              </a:cxn>
            </a:cxnLst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7326313" y="6116638"/>
            <a:ext cx="8572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F1AC2-7CFF-4519-BBFF-BB7C76D4334B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4263" y="6116638"/>
            <a:ext cx="36083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638" y="6116638"/>
            <a:ext cx="411162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8449EF-3872-4A1F-82A8-A699FF9739E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3775" y="6108700"/>
            <a:ext cx="8572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33463-5F98-4A61-88C0-05B42707178A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3263" y="6108700"/>
            <a:ext cx="53133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175" y="6108700"/>
            <a:ext cx="42862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0DAB3B9-5EFE-42C0-8822-50EC151A95F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F1E83-EBAA-4C97-9D6E-66D4DE7BFDB5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B5898-9803-4CCD-9757-17048A66B49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0F040-4A59-434B-B358-D3CE4FE8CB5E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77D85-BA15-4389-B258-6889E53C2F0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B2656-A1A5-4170-8D14-4EACD28AFEEF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6FBF8-1F0F-4E9A-974C-44505342BEC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1E8FB-AD1C-4594-A607-61F08377583A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AF6C8-44FC-4509-B2DB-24AC07A71BE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D9ECD-C19A-4BA6-9610-6E7EA6747220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D51CD-8696-4473-9113-89A5D8A4A40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87396-984E-4D09-9F60-4ECE9D4979D1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9C0CE-DA4F-4324-A9BE-305A8C5A280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E3CF9-D5A5-41B2-95CF-6E91B6F482CC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AB348-0EAA-483E-942D-1B4BDDFBCCB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E2168-2542-4029-BD1F-306923DB7EE6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9A8C8BD-BB9C-4F6A-B622-C051FDAC94F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7882F-BFDB-437B-AAFD-70AF97BDFFEE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ACC47-6917-4C32-8E5C-EBEF57E96AC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0E742-FD94-426B-A32E-D3A9068C9670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01E4E-D713-4906-873C-BE6E65FD3D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69963" y="863600"/>
            <a:ext cx="4572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eaLnBrk="1" hangingPunct="1">
              <a:defRPr/>
            </a:pPr>
            <a:r>
              <a:rPr lang="en-US" sz="8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172450" y="2819400"/>
            <a:ext cx="4572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eaLnBrk="1" hangingPunct="1">
              <a:defRPr/>
            </a:pPr>
            <a:r>
              <a:rPr lang="en-US" sz="8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8DB8F-46C4-41C4-85DE-698E336451A3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E73B0B-390A-4426-B297-87877A486AC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7FC06-4009-44EE-8CB7-890AE1D9ED1D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D903E-8593-4738-93E3-CB59A627238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69963" y="863600"/>
            <a:ext cx="4572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eaLnBrk="1" hangingPunct="1">
              <a:defRPr/>
            </a:pPr>
            <a:r>
              <a:rPr lang="en-US" sz="8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172450" y="2819400"/>
            <a:ext cx="4572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eaLnBrk="1" hangingPunct="1">
              <a:defRPr/>
            </a:pPr>
            <a:r>
              <a:rPr lang="en-US" sz="8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E4C7D-CBD2-4529-93A1-F5D05504838C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2677B7D-33FA-473E-AECB-17233188BCB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rtlCol="0">
            <a:normAutofit/>
          </a:bodyPr>
          <a:lstStyle>
            <a:lvl1pPr>
              <a:defRPr lang="en-US" b="0" dirty="0"/>
            </a:lvl1pPr>
          </a:lstStyle>
          <a:p>
            <a:pPr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C7F4A-8282-4A6B-80FE-615BA50ECA6A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4453C-72B2-47FB-9CF0-6D3FA9E1C40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3A37D-54CE-49C0-9731-B0E636B08716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C0A32-67AD-4DD7-9C17-C37F57579ED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A0FF6-3C65-42C0-89B0-AE892DDA77A0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06FD2-24A7-403C-9619-AB618E9AF6E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D23C4-8669-42BE-8A80-1E19F6C1FA58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2D385-4D2A-4903-853D-C0947A91373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0308E-801B-44F1-9337-B5B6D76A9183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C4D4C-D05E-49B6-80F6-C099EEBA21C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189F8-ED23-4E2E-A39A-85FDDCDA6B20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F4A1D-526C-45C5-9ADB-CE21F5F9AC5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BAC28-4DD0-4347-B395-949D13BC2979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58220-5DF8-4380-B184-CAFE7C103E6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FDA88-123A-439F-AE52-85EF3CC64C81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28118-6364-4C41-A8E4-447F095C00C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38AAF-235C-485E-8858-E3A621C4195E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5350C65-384F-4C53-9AAC-91D7D4002E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33413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33413" y="1828800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825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BFF4FAE-4156-4352-92E9-B6ACBFF607FC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825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2713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B01B60D-45A1-4A3F-8216-D0F00EA3918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26" r:id="rId1"/>
    <p:sldLayoutId id="2147484827" r:id="rId2"/>
    <p:sldLayoutId id="2147484828" r:id="rId3"/>
    <p:sldLayoutId id="2147484829" r:id="rId4"/>
    <p:sldLayoutId id="2147484830" r:id="rId5"/>
    <p:sldLayoutId id="2147484831" r:id="rId6"/>
    <p:sldLayoutId id="2147484832" r:id="rId7"/>
    <p:sldLayoutId id="2147484833" r:id="rId8"/>
    <p:sldLayoutId id="2147484858" r:id="rId9"/>
    <p:sldLayoutId id="2147484834" r:id="rId10"/>
    <p:sldLayoutId id="2147484835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33413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33413" y="1828800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825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3E4A27B-7288-4E3D-8355-1AD9DAE020DB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825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2713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3AC5568-BD1A-4CB5-9AB5-16E0DA5C767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36" r:id="rId1"/>
    <p:sldLayoutId id="2147484837" r:id="rId2"/>
    <p:sldLayoutId id="2147484838" r:id="rId3"/>
    <p:sldLayoutId id="2147484839" r:id="rId4"/>
    <p:sldLayoutId id="2147484840" r:id="rId5"/>
    <p:sldLayoutId id="2147484841" r:id="rId6"/>
    <p:sldLayoutId id="2147484842" r:id="rId7"/>
    <p:sldLayoutId id="2147484843" r:id="rId8"/>
    <p:sldLayoutId id="2147484859" r:id="rId9"/>
    <p:sldLayoutId id="2147484844" r:id="rId10"/>
    <p:sldLayoutId id="2147484845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9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13"/>
          <p:cNvGrpSpPr>
            <a:grpSpLocks/>
          </p:cNvGrpSpPr>
          <p:nvPr/>
        </p:nvGrpSpPr>
        <p:grpSpPr bwMode="auto">
          <a:xfrm>
            <a:off x="0" y="0"/>
            <a:ext cx="2132013" cy="6858000"/>
            <a:chOff x="0" y="0"/>
            <a:chExt cx="2132013" cy="6858001"/>
          </a:xfrm>
        </p:grpSpPr>
        <p:sp>
          <p:nvSpPr>
            <p:cNvPr id="3080" name="Freeform 6"/>
            <p:cNvSpPr>
              <a:spLocks/>
            </p:cNvSpPr>
            <p:nvPr/>
          </p:nvSpPr>
          <p:spPr bwMode="auto">
            <a:xfrm>
              <a:off x="0" y="0"/>
              <a:ext cx="1073150" cy="5291139"/>
            </a:xfrm>
            <a:custGeom>
              <a:avLst/>
              <a:gdLst/>
              <a:ahLst/>
              <a:cxnLst>
                <a:cxn ang="0">
                  <a:pos x="0" y="3132"/>
                </a:cxn>
                <a:cxn ang="0">
                  <a:pos x="0" y="3312"/>
                </a:cxn>
                <a:cxn ang="0">
                  <a:pos x="126" y="3333"/>
                </a:cxn>
                <a:cxn ang="0">
                  <a:pos x="676" y="0"/>
                </a:cxn>
                <a:cxn ang="0">
                  <a:pos x="514" y="0"/>
                </a:cxn>
                <a:cxn ang="0">
                  <a:pos x="0" y="3132"/>
                </a:cxn>
              </a:cxnLst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9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4"/>
              <a:ext cx="906463" cy="1195387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1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1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4"/>
              <a:ext cx="1377950" cy="1500187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075" name="Title Placeholder 1"/>
          <p:cNvSpPr>
            <a:spLocks noGrp="1"/>
          </p:cNvSpPr>
          <p:nvPr>
            <p:ph type="title"/>
          </p:nvPr>
        </p:nvSpPr>
        <p:spPr bwMode="auto">
          <a:xfrm>
            <a:off x="982663" y="457200"/>
            <a:ext cx="7704137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307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82663" y="2667000"/>
            <a:ext cx="7704137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063" y="6116638"/>
            <a:ext cx="8588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000" b="0" i="0">
                <a:solidFill>
                  <a:schemeClr val="tx1"/>
                </a:solidFill>
                <a:effectLst/>
                <a:latin typeface="+mn-lt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463820E-2835-4721-BAC0-27AB651D9A56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7550" y="6116638"/>
            <a:ext cx="53133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000" b="0" i="0">
                <a:solidFill>
                  <a:schemeClr val="tx1"/>
                </a:solidFill>
                <a:effectLst/>
                <a:latin typeface="+mn-lt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4050" y="6116638"/>
            <a:ext cx="4127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latin typeface="Corbel" pitchFamily="34" charset="0"/>
              </a:defRPr>
            </a:lvl1pPr>
          </a:lstStyle>
          <a:p>
            <a:pPr>
              <a:defRPr/>
            </a:pPr>
            <a:fld id="{4C093D85-8CBA-43D7-BE47-57697B46AF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60" r:id="rId1"/>
    <p:sldLayoutId id="2147484861" r:id="rId2"/>
    <p:sldLayoutId id="2147484846" r:id="rId3"/>
    <p:sldLayoutId id="2147484847" r:id="rId4"/>
    <p:sldLayoutId id="2147484848" r:id="rId5"/>
    <p:sldLayoutId id="2147484849" r:id="rId6"/>
    <p:sldLayoutId id="2147484850" r:id="rId7"/>
    <p:sldLayoutId id="2147484851" r:id="rId8"/>
    <p:sldLayoutId id="2147484862" r:id="rId9"/>
    <p:sldLayoutId id="2147484852" r:id="rId10"/>
    <p:sldLayoutId id="2147484853" r:id="rId11"/>
    <p:sldLayoutId id="2147484863" r:id="rId12"/>
    <p:sldLayoutId id="2147484854" r:id="rId13"/>
    <p:sldLayoutId id="2147484864" r:id="rId14"/>
    <p:sldLayoutId id="2147484855" r:id="rId15"/>
    <p:sldLayoutId id="2147484856" r:id="rId16"/>
    <p:sldLayoutId id="2147484857" r:id="rId17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000" kern="1200">
          <a:ln w="3175" cmpd="sng">
            <a:noFill/>
          </a:ln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0" fontAlgn="base" hangingPunct="0">
        <a:spcBef>
          <a:spcPct val="20000"/>
        </a:spcBef>
        <a:spcAft>
          <a:spcPts val="600"/>
        </a:spcAft>
        <a:buClr>
          <a:srgbClr val="B96C11"/>
        </a:buClr>
        <a:buSzPct val="14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ts val="600"/>
        </a:spcAft>
        <a:buClr>
          <a:srgbClr val="B96C11"/>
        </a:buClr>
        <a:buSzPct val="14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85750" algn="l" defTabSz="457200" rtl="0" eaLnBrk="0" fontAlgn="base" hangingPunct="0">
        <a:spcBef>
          <a:spcPct val="20000"/>
        </a:spcBef>
        <a:spcAft>
          <a:spcPts val="600"/>
        </a:spcAft>
        <a:buClr>
          <a:srgbClr val="B96C11"/>
        </a:buClr>
        <a:buSzPct val="145000"/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indent="-171450" algn="l" defTabSz="457200" rtl="0" eaLnBrk="0" fontAlgn="base" hangingPunct="0">
        <a:spcBef>
          <a:spcPct val="20000"/>
        </a:spcBef>
        <a:spcAft>
          <a:spcPts val="600"/>
        </a:spcAft>
        <a:buClr>
          <a:srgbClr val="B96C11"/>
        </a:buClr>
        <a:buSzPct val="145000"/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00250" indent="-171450" algn="l" defTabSz="457200" rtl="0" eaLnBrk="0" fontAlgn="base" hangingPunct="0">
        <a:spcBef>
          <a:spcPct val="20000"/>
        </a:spcBef>
        <a:spcAft>
          <a:spcPts val="600"/>
        </a:spcAft>
        <a:buClr>
          <a:srgbClr val="B96C11"/>
        </a:buClr>
        <a:buSzPct val="145000"/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Рисунок 3" descr="Герб_Вологодской_области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3851275" y="188913"/>
            <a:ext cx="1476375" cy="192405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/>
            <a:ext uri="{91240B29-F687-4F45-9708-019B960494DF}"/>
          </a:extLst>
        </p:spPr>
      </p:pic>
      <p:sp>
        <p:nvSpPr>
          <p:cNvPr id="11267" name="TextBox 4"/>
          <p:cNvSpPr txBox="1">
            <a:spLocks noChangeArrowheads="1"/>
          </p:cNvSpPr>
          <p:nvPr/>
        </p:nvSpPr>
        <p:spPr bwMode="auto">
          <a:xfrm>
            <a:off x="755650" y="2428875"/>
            <a:ext cx="7704138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3200" b="1">
                <a:latin typeface="Times New Roman" pitchFamily="18" charset="0"/>
                <a:cs typeface="Times New Roman" pitchFamily="18" charset="0"/>
              </a:rPr>
              <a:t>Департамент имущественных отношений Вологодской области</a:t>
            </a:r>
            <a:endParaRPr lang="ru-RU" altLang="ru-RU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054" name="TextBox 4"/>
          <p:cNvSpPr txBox="1">
            <a:spLocks noChangeArrowheads="1"/>
          </p:cNvSpPr>
          <p:nvPr/>
        </p:nvSpPr>
        <p:spPr bwMode="auto">
          <a:xfrm>
            <a:off x="36513" y="4005263"/>
            <a:ext cx="91440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об особенностях налогообложения объектов недвижимости, </a:t>
            </a:r>
          </a:p>
          <a:p>
            <a:pPr algn="ctr" eaLnBrk="1" hangingPunct="1">
              <a:defRPr/>
            </a:pP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отношении которых налоговая база </a:t>
            </a:r>
          </a:p>
          <a:p>
            <a:pPr algn="ctr" eaLnBrk="1" hangingPunct="1">
              <a:defRPr/>
            </a:pP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определяется как кадастровая стоимость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3"/>
          <p:cNvSpPr txBox="1">
            <a:spLocks/>
          </p:cNvSpPr>
          <p:nvPr/>
        </p:nvSpPr>
        <p:spPr bwMode="auto">
          <a:xfrm>
            <a:off x="395288" y="260350"/>
            <a:ext cx="8604250" cy="1439863"/>
          </a:xfrm>
          <a:prstGeom prst="roundRect">
            <a:avLst/>
          </a:prstGeom>
          <a:solidFill>
            <a:srgbClr val="D9DFF3">
              <a:alpha val="76000"/>
            </a:srgbClr>
          </a:solidFill>
          <a:ln w="127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miter lim="800000"/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r" eaLnBrk="1" hangingPunct="1"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имущественных отношений Вологодской области </a:t>
            </a:r>
          </a:p>
          <a:p>
            <a:pPr algn="r" eaLnBrk="1" hangingPunct="1"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ежегодно, начиная с 2016 года, составляет Перечень объектов </a:t>
            </a:r>
          </a:p>
          <a:p>
            <a:pPr algn="r" eaLnBrk="1" hangingPunct="1"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недвижимого имущества, в отношении которых налоговая база </a:t>
            </a:r>
          </a:p>
          <a:p>
            <a:pPr algn="r" eaLnBrk="1" hangingPunct="1"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определяется как кадастровая стоимость. </a:t>
            </a:r>
          </a:p>
        </p:txBody>
      </p:sp>
      <p:sp>
        <p:nvSpPr>
          <p:cNvPr id="13" name="Содержимое 3"/>
          <p:cNvSpPr txBox="1">
            <a:spLocks/>
          </p:cNvSpPr>
          <p:nvPr/>
        </p:nvSpPr>
        <p:spPr>
          <a:xfrm>
            <a:off x="395288" y="1916113"/>
            <a:ext cx="8604250" cy="4941887"/>
          </a:xfrm>
          <a:prstGeom prst="roundRect">
            <a:avLst/>
          </a:prstGeom>
          <a:solidFill>
            <a:srgbClr val="D9DFF3">
              <a:alpha val="70000"/>
            </a:srgbClr>
          </a:solidFill>
          <a:ln w="127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Перечень включаются такие объекты недвижимости как: </a:t>
            </a:r>
          </a:p>
          <a:p>
            <a:pPr eaLnBrk="1" hangingPunct="1">
              <a:defRPr/>
            </a:pPr>
            <a:endParaRPr lang="ru-RU" sz="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ü"/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офисы, </a:t>
            </a:r>
          </a:p>
          <a:p>
            <a:pPr marL="285750" indent="-285750" eaLnBrk="1" hangingPunct="1">
              <a:buFont typeface="Wingdings" panose="05000000000000000000" pitchFamily="2" charset="2"/>
              <a:buChar char="ü"/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магазины (торговые центры, отдельно стоящие магазины, нежилые помещения, используемые для осуществления торговой деятельности), </a:t>
            </a:r>
          </a:p>
          <a:p>
            <a:pPr marL="285750" indent="-285750" eaLnBrk="1" hangingPunct="1">
              <a:buFont typeface="Wingdings" panose="05000000000000000000" pitchFamily="2" charset="2"/>
              <a:buChar char="ü"/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объекты общественного питания (столовые, рестораны, кафе и т.п.), </a:t>
            </a:r>
          </a:p>
          <a:p>
            <a:pPr marL="285750" indent="-285750" eaLnBrk="1" hangingPunct="1">
              <a:buFont typeface="Wingdings" panose="05000000000000000000" pitchFamily="2" charset="2"/>
              <a:buChar char="ü"/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объекты бытового обслуживания (например, швейные ателье, автосервисы, парикмахерские и прочие объекты недвижимости, в которых происходит оказание бытовых услуг населению). </a:t>
            </a:r>
          </a:p>
          <a:p>
            <a:pPr eaLnBrk="1" hangingPunct="1">
              <a:defRPr/>
            </a:pP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вопросу понятия «объекты бытового обслуживания» в целях применения Налогового кодекса Российской Федерации следует руководствоваться Перечнем кодов видов деятельности в соответствии с Общероссийским классификатором видов экономической деятельности, относящихся к бытовым услугам, и Перечнем кодов услуг в соответствии с Общероссийским классификатором продукции по видам экономической деятельности, относящихся к бытовым услугам, утвержденными распоряжением Правительства Российской Федерации от 24.11.2016 № 2496-р.</a:t>
            </a:r>
          </a:p>
          <a:p>
            <a:pPr marL="285750" indent="-285750" eaLnBrk="1" hangingPunct="1">
              <a:buFont typeface="Wingdings" panose="05000000000000000000" pitchFamily="2" charset="2"/>
              <a:buChar char="ü"/>
              <a:defRPr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3"/>
          <p:cNvSpPr txBox="1">
            <a:spLocks/>
          </p:cNvSpPr>
          <p:nvPr/>
        </p:nvSpPr>
        <p:spPr bwMode="auto">
          <a:xfrm>
            <a:off x="250825" y="836613"/>
            <a:ext cx="8642350" cy="3859212"/>
          </a:xfrm>
          <a:prstGeom prst="roundRect">
            <a:avLst/>
          </a:prstGeom>
          <a:solidFill>
            <a:srgbClr val="D9DFF3">
              <a:alpha val="81000"/>
            </a:srgbClr>
          </a:solidFill>
          <a:ln w="127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miter lim="800000"/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261938" eaLnBrk="1" hangingPunct="1">
              <a:spcBef>
                <a:spcPct val="20000"/>
              </a:spcBef>
              <a:defRPr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7688" indent="-285750" eaLnBrk="1" hangingPunct="1">
              <a:spcBef>
                <a:spcPct val="20000"/>
              </a:spcBef>
              <a:buFont typeface="Wingdings" panose="05000000000000000000" pitchFamily="2" charset="2"/>
              <a:buChar char="ü"/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назначение и наименование объектов недвижимости по данным Единого государственного реестра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недвижимости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7688" indent="-285750" eaLnBrk="1" hangingPunct="1">
              <a:spcBef>
                <a:spcPct val="20000"/>
              </a:spcBef>
              <a:buFont typeface="Wingdings" panose="05000000000000000000" pitchFamily="2" charset="2"/>
              <a:buChar char="ü"/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разрешенное использование земельных участков, на которых расположены включаемые в Перечень объекты недвижимости,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данным государственного кадастрового учета;  </a:t>
            </a:r>
          </a:p>
          <a:p>
            <a:pPr marL="547688" indent="-285750" eaLnBrk="1" hangingPunct="1">
              <a:spcBef>
                <a:spcPct val="20000"/>
              </a:spcBef>
              <a:buFont typeface="Wingdings" panose="05000000000000000000" pitchFamily="2" charset="2"/>
              <a:buChar char="ü"/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назначение объектов недвижимости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согласно кадастровому (техническому) паспорту, а также наименование помещений согласно экспликации к техническому паспорту объекта недвижимости;</a:t>
            </a:r>
          </a:p>
          <a:p>
            <a:pPr marL="547688" indent="-285750" eaLnBrk="1" hangingPunct="1">
              <a:spcBef>
                <a:spcPct val="20000"/>
              </a:spcBef>
              <a:buFont typeface="Wingdings" panose="05000000000000000000" pitchFamily="2" charset="2"/>
              <a:buChar char="ü"/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фактическое использование объектов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недвижимости в целях размещение офисов, торговых объектов, объектов общественного питания и бытового обслуживания. </a:t>
            </a: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одержимое 3"/>
          <p:cNvSpPr txBox="1">
            <a:spLocks/>
          </p:cNvSpPr>
          <p:nvPr/>
        </p:nvSpPr>
        <p:spPr>
          <a:xfrm>
            <a:off x="250825" y="4914900"/>
            <a:ext cx="8642350" cy="1943100"/>
          </a:xfrm>
          <a:prstGeom prst="roundRect">
            <a:avLst/>
          </a:prstGeom>
          <a:solidFill>
            <a:srgbClr val="D9DFF3">
              <a:alpha val="81000"/>
            </a:srgbClr>
          </a:solidFill>
          <a:ln w="127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just" eaLnBrk="1" hangingPunct="1">
              <a:defRPr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*Информацию, составляющую основу Перечня, Департаменту представляют органы местного самоуправления муниципальных образований области и Управление Федеральной службы государственной регистрации, кадастра и картографии по Вологодской области. Затем Департамент проводит ежегодное определение вида фактического использования объектов недвижимости, включаемых в Перечень на очередной финансовый год.</a:t>
            </a:r>
            <a:endParaRPr lang="en-US" sz="2900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3"/>
          <p:cNvSpPr txBox="1">
            <a:spLocks/>
          </p:cNvSpPr>
          <p:nvPr/>
        </p:nvSpPr>
        <p:spPr>
          <a:xfrm>
            <a:off x="197135" y="153329"/>
            <a:ext cx="8749730" cy="1008112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 для включения </a:t>
            </a:r>
          </a:p>
          <a:p>
            <a:pPr algn="ctr" eaLnBrk="1" hangingPunct="1">
              <a:defRPr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объектов недвижимости в Перечень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3"/>
          <p:cNvSpPr txBox="1">
            <a:spLocks/>
          </p:cNvSpPr>
          <p:nvPr/>
        </p:nvSpPr>
        <p:spPr bwMode="auto">
          <a:xfrm>
            <a:off x="1331913" y="188913"/>
            <a:ext cx="7632700" cy="2879725"/>
          </a:xfrm>
          <a:prstGeom prst="roundRect">
            <a:avLst/>
          </a:prstGeom>
          <a:solidFill>
            <a:srgbClr val="D9DFF3">
              <a:alpha val="52000"/>
            </a:srgbClr>
          </a:solidFill>
          <a:ln w="127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miter lim="800000"/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несоответствия объекта недвижимости вышеуказанным критериям собственник либо уполномоченный им представитель имеют право обратиться в Департамент с заявлением об определении вида фактического использования объекта и исключении его из Перечня. </a:t>
            </a:r>
          </a:p>
          <a:p>
            <a:pPr algn="r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величина кадастровой стоимости объекта недвижимости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 критериям включения  объектов недвижимости в Перечень (исключения из него)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относится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2" name="Содержимое 3"/>
          <p:cNvSpPr txBox="1">
            <a:spLocks/>
          </p:cNvSpPr>
          <p:nvPr/>
        </p:nvSpPr>
        <p:spPr>
          <a:xfrm>
            <a:off x="1304925" y="3644900"/>
            <a:ext cx="7659688" cy="2114550"/>
          </a:xfrm>
          <a:prstGeom prst="roundRect">
            <a:avLst/>
          </a:prstGeom>
          <a:solidFill>
            <a:srgbClr val="D9DFF3">
              <a:alpha val="98000"/>
            </a:srgbClr>
          </a:solidFill>
          <a:ln w="127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собственников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есть возможность оспаривания кадастровой стоимости в судебном порядке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если кадастровая стоимость превышает рыночную стоимость объекта. </a:t>
            </a:r>
          </a:p>
          <a:p>
            <a:pPr eaLnBrk="1" hangingPunct="1"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оспаривания требуется обратиться к независимому оценщику в целях определения рыночной стоимости объекта недвижимости с дальнейшим обращением в суд с соответствующим иском.</a:t>
            </a:r>
          </a:p>
        </p:txBody>
      </p:sp>
      <p:pic>
        <p:nvPicPr>
          <p:cNvPr id="14340" name="Рисунок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9700" y="3249613"/>
            <a:ext cx="1433513" cy="298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3"/>
          <p:cNvSpPr txBox="1">
            <a:spLocks/>
          </p:cNvSpPr>
          <p:nvPr/>
        </p:nvSpPr>
        <p:spPr bwMode="auto">
          <a:xfrm>
            <a:off x="142875" y="404813"/>
            <a:ext cx="8858250" cy="6453187"/>
          </a:xfrm>
          <a:prstGeom prst="roundRect">
            <a:avLst/>
          </a:prstGeom>
          <a:solidFill>
            <a:srgbClr val="D9DFF3">
              <a:alpha val="70000"/>
            </a:srgbClr>
          </a:solidFill>
          <a:ln w="127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miter lim="800000"/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just" eaLnBrk="1" hangingPunct="1">
              <a:defRPr/>
            </a:pP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2019 году бюджетным учреждением в сфере государственной кадастровой оценки Вологодской области «Бюро кадастровой оценки и технической инвентаризации» проводится кадастровая оценка всех объектов капитального строительства (в т.ч. зданий, помещений, сооружений, объектов незавершенного строительства,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машино-мест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единых недвижимых комплексов) и земельных участков категории земель «земли населенных пунктов», принадлежащих физическим и юридическим лицам.</a:t>
            </a:r>
          </a:p>
          <a:p>
            <a:pPr algn="just" eaLnBrk="1" hangingPunct="1">
              <a:defRPr/>
            </a:pPr>
            <a:endParaRPr lang="ru-RU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defRPr/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Предварительные отчетные документы о результатах кадастровой оценки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будут размещены:</a:t>
            </a:r>
            <a:endParaRPr lang="en-US" sz="1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 eaLnBrk="1" hangingPunct="1">
              <a:buFont typeface="Wingdings" panose="05000000000000000000" pitchFamily="2" charset="2"/>
              <a:buChar char="ü"/>
              <a:defRPr/>
            </a:pPr>
            <a:r>
              <a:rPr lang="ru-RU" sz="15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www.bko35.ru </a:t>
            </a:r>
            <a:endParaRPr lang="en-US" sz="15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 eaLnBrk="1" hangingPunct="1">
              <a:buFont typeface="Wingdings" panose="05000000000000000000" pitchFamily="2" charset="2"/>
              <a:buChar char="ü"/>
              <a:defRPr/>
            </a:pPr>
            <a:r>
              <a:rPr lang="en-US" sz="15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ru-RU" sz="15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ww.dio.gov35.ru 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*ориентировочная дата публикации – июнь 2019 года. </a:t>
            </a:r>
          </a:p>
          <a:p>
            <a:pPr algn="just" eaLnBrk="1" hangingPunct="1">
              <a:defRPr/>
            </a:pPr>
            <a:endParaRPr lang="ru-RU" sz="1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3538" algn="just" eaLnBrk="1" hangingPunct="1">
              <a:defRPr/>
            </a:pP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50 дней с момента опубликования результатов собственники объектов недвижимости смогут ознакомиться и направить в бюджетное учреждение свои замечания для уточнения данных по своим объектам недвижимости, существенным образом влияющих на кадастровую стоимость (например, объем здания, материал стен, вид разрешенного использования земельного участка и т.п.).</a:t>
            </a:r>
          </a:p>
          <a:p>
            <a:pPr indent="363538" algn="just" eaLnBrk="1" hangingPunct="1">
              <a:defRPr/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Итоговые результаты определения кадастровой стоимости объектов будут утверждены  Департаментом в 4 квартале 2019 года и вступят в силу с 01.01.2020.</a:t>
            </a:r>
          </a:p>
          <a:p>
            <a:pPr algn="just" eaLnBrk="1" hangingPunct="1">
              <a:defRPr/>
            </a:pPr>
            <a:endParaRPr lang="ru-RU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defRPr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*В случае несогласия с результатами действующей в настоящее время  кадастровой стоимости объекта недвижимости (в т.ч. земельного участка) собственник объекта недвижимости может подать административное исковое заявление в Вологодский областной суд об оспаривании кадастровой стоимости объекта (установлении кадастровой стоимости объекта в размере его рыночной стоимости).</a:t>
            </a:r>
          </a:p>
          <a:p>
            <a:pPr algn="just" eaLnBrk="1" hangingPunct="1">
              <a:defRPr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*После утверждения результатов новой кадастровой стоимости объектов недвижимости  в соответствии с Федеральным законом от 03.07.2016 № 237-ФЗ «О государственной кадастровой оценке» они также могут быть оспорены в порядке, установленном указанным федеральным законом (статья 22),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 в случае ее создания в субъекте Российской Федерации или в суде.</a:t>
            </a:r>
          </a:p>
        </p:txBody>
      </p:sp>
      <p:sp>
        <p:nvSpPr>
          <p:cNvPr id="4" name="Содержимое 3"/>
          <p:cNvSpPr txBox="1">
            <a:spLocks/>
          </p:cNvSpPr>
          <p:nvPr/>
        </p:nvSpPr>
        <p:spPr>
          <a:xfrm>
            <a:off x="143445" y="116632"/>
            <a:ext cx="8857109" cy="576064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кадастровая оценка в 2019 году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1A9F9826-882C-40B9-8F38-5A3B8CFD196D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29390</TotalTime>
  <Words>672</Words>
  <Application>Microsoft Office PowerPoint</Application>
  <PresentationFormat>Экран (4:3)</PresentationFormat>
  <Paragraphs>46</Paragraphs>
  <Slides>5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5</vt:i4>
      </vt:variant>
    </vt:vector>
  </HeadingPairs>
  <TitlesOfParts>
    <vt:vector size="15" baseType="lpstr">
      <vt:lpstr>Arial</vt:lpstr>
      <vt:lpstr>Calibri Light</vt:lpstr>
      <vt:lpstr>Calibri</vt:lpstr>
      <vt:lpstr>Wingdings 2</vt:lpstr>
      <vt:lpstr>Corbel</vt:lpstr>
      <vt:lpstr>Times New Roman</vt:lpstr>
      <vt:lpstr>Wingdings</vt:lpstr>
      <vt:lpstr>HDOfficeLightV0</vt:lpstr>
      <vt:lpstr>1_HDOfficeLightV0</vt:lpstr>
      <vt:lpstr>Параллакс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Klimova_SV</dc:creator>
  <cp:lastModifiedBy>Анненский</cp:lastModifiedBy>
  <cp:revision>2700</cp:revision>
  <dcterms:created xsi:type="dcterms:W3CDTF">2016-10-10T07:18:10Z</dcterms:created>
  <dcterms:modified xsi:type="dcterms:W3CDTF">2020-09-14T09:52:01Z</dcterms:modified>
</cp:coreProperties>
</file>